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3" r:id="rId8"/>
    <p:sldId id="262"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29"/>
    <p:restoredTop sz="94663"/>
  </p:normalViewPr>
  <p:slideViewPr>
    <p:cSldViewPr snapToGrid="0" snapToObjects="1">
      <p:cViewPr varScale="1">
        <p:scale>
          <a:sx n="71" d="100"/>
          <a:sy n="71" d="100"/>
        </p:scale>
        <p:origin x="192"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1/28/20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1/28/20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1/28/20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32C9AF-6A46-4D4A-B19B-CDA31FE9ADB5}"/>
              </a:ext>
            </a:extLst>
          </p:cNvPr>
          <p:cNvSpPr>
            <a:spLocks noGrp="1"/>
          </p:cNvSpPr>
          <p:nvPr>
            <p:ph type="subTitle" idx="1"/>
          </p:nvPr>
        </p:nvSpPr>
        <p:spPr>
          <a:xfrm>
            <a:off x="3867575" y="4954761"/>
            <a:ext cx="6831673" cy="1086237"/>
          </a:xfrm>
        </p:spPr>
        <p:txBody>
          <a:bodyPr>
            <a:normAutofit/>
          </a:bodyPr>
          <a:lstStyle/>
          <a:p>
            <a:pPr algn="r"/>
            <a:r>
              <a:rPr lang="en-JP" sz="2800" dirty="0"/>
              <a:t>Beta 81 Jake Underland </a:t>
            </a:r>
          </a:p>
        </p:txBody>
      </p:sp>
      <p:sp>
        <p:nvSpPr>
          <p:cNvPr id="8" name="Title 7">
            <a:extLst>
              <a:ext uri="{FF2B5EF4-FFF2-40B4-BE49-F238E27FC236}">
                <a16:creationId xmlns:a16="http://schemas.microsoft.com/office/drawing/2014/main" id="{921C6193-2646-124E-B432-B1C285E93695}"/>
              </a:ext>
            </a:extLst>
          </p:cNvPr>
          <p:cNvSpPr>
            <a:spLocks noGrp="1"/>
          </p:cNvSpPr>
          <p:nvPr>
            <p:ph type="ctrTitle"/>
          </p:nvPr>
        </p:nvSpPr>
        <p:spPr/>
        <p:txBody>
          <a:bodyPr/>
          <a:lstStyle/>
          <a:p>
            <a:r>
              <a:rPr lang="en-JP" dirty="0"/>
              <a:t>}</a:t>
            </a:r>
          </a:p>
        </p:txBody>
      </p:sp>
      <p:sp>
        <p:nvSpPr>
          <p:cNvPr id="9" name="TextBox 8">
            <a:extLst>
              <a:ext uri="{FF2B5EF4-FFF2-40B4-BE49-F238E27FC236}">
                <a16:creationId xmlns:a16="http://schemas.microsoft.com/office/drawing/2014/main" id="{2211FE28-3F69-3F49-84A3-1255CA062E6F}"/>
              </a:ext>
            </a:extLst>
          </p:cNvPr>
          <p:cNvSpPr txBox="1"/>
          <p:nvPr/>
        </p:nvSpPr>
        <p:spPr>
          <a:xfrm>
            <a:off x="2007476" y="1982450"/>
            <a:ext cx="7840717" cy="1754326"/>
          </a:xfrm>
          <a:prstGeom prst="rect">
            <a:avLst/>
          </a:prstGeom>
          <a:noFill/>
        </p:spPr>
        <p:txBody>
          <a:bodyPr wrap="square" rtlCol="0">
            <a:spAutoFit/>
          </a:bodyPr>
          <a:lstStyle/>
          <a:p>
            <a:pPr algn="ctr"/>
            <a:r>
              <a:rPr lang="en-JP" sz="5400" b="1" dirty="0"/>
              <a:t>Delayed Gratification </a:t>
            </a:r>
          </a:p>
          <a:p>
            <a:pPr algn="ctr"/>
            <a:r>
              <a:rPr lang="en-JP" sz="5400" b="1" dirty="0"/>
              <a:t>and School Performance</a:t>
            </a:r>
          </a:p>
        </p:txBody>
      </p:sp>
    </p:spTree>
    <p:extLst>
      <p:ext uri="{BB962C8B-B14F-4D97-AF65-F5344CB8AC3E}">
        <p14:creationId xmlns:p14="http://schemas.microsoft.com/office/powerpoint/2010/main" val="1068052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E59F-6055-3E40-9DB9-2121F78A2E47}"/>
              </a:ext>
            </a:extLst>
          </p:cNvPr>
          <p:cNvSpPr>
            <a:spLocks noGrp="1"/>
          </p:cNvSpPr>
          <p:nvPr>
            <p:ph type="title"/>
          </p:nvPr>
        </p:nvSpPr>
        <p:spPr/>
        <p:txBody>
          <a:bodyPr/>
          <a:lstStyle/>
          <a:p>
            <a:r>
              <a:rPr lang="en-JP" dirty="0"/>
              <a:t>References</a:t>
            </a:r>
            <a:br>
              <a:rPr lang="en-JP" dirty="0"/>
            </a:br>
            <a:endParaRPr lang="en-JP" dirty="0"/>
          </a:p>
        </p:txBody>
      </p:sp>
      <p:sp>
        <p:nvSpPr>
          <p:cNvPr id="3" name="Content Placeholder 2">
            <a:extLst>
              <a:ext uri="{FF2B5EF4-FFF2-40B4-BE49-F238E27FC236}">
                <a16:creationId xmlns:a16="http://schemas.microsoft.com/office/drawing/2014/main" id="{0C35811D-9E68-3041-8475-8E283EF9CE31}"/>
              </a:ext>
            </a:extLst>
          </p:cNvPr>
          <p:cNvSpPr>
            <a:spLocks noGrp="1"/>
          </p:cNvSpPr>
          <p:nvPr>
            <p:ph idx="1"/>
          </p:nvPr>
        </p:nvSpPr>
        <p:spPr>
          <a:xfrm>
            <a:off x="1371600" y="1613646"/>
            <a:ext cx="9601200" cy="4840941"/>
          </a:xfrm>
        </p:spPr>
        <p:txBody>
          <a:bodyPr>
            <a:normAutofit/>
          </a:bodyPr>
          <a:lstStyle/>
          <a:p>
            <a:pPr marL="270510" indent="-270510">
              <a:spcAft>
                <a:spcPts val="0"/>
              </a:spcAft>
            </a:pPr>
            <a:r>
              <a:rPr lang="en-US" sz="1800" dirty="0" err="1">
                <a:latin typeface="Times New Roman" panose="02020603050405020304" pitchFamily="18" charset="0"/>
                <a:ea typeface="Yu Mincho" panose="02020400000000000000" pitchFamily="18" charset="-128"/>
                <a:cs typeface="Times New Roman" panose="02020603050405020304" pitchFamily="18" charset="0"/>
              </a:rPr>
              <a:t>Ayduk</a:t>
            </a:r>
            <a:r>
              <a:rPr lang="en-US" sz="1800" dirty="0">
                <a:latin typeface="Times New Roman" panose="02020603050405020304" pitchFamily="18" charset="0"/>
                <a:ea typeface="Yu Mincho" panose="02020400000000000000" pitchFamily="18" charset="-128"/>
                <a:cs typeface="Times New Roman" panose="02020603050405020304" pitchFamily="18" charset="0"/>
              </a:rPr>
              <a:t>, O., </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Mendoa</a:t>
            </a:r>
            <a:r>
              <a:rPr lang="en-US" sz="1800" dirty="0">
                <a:latin typeface="Times New Roman" panose="02020603050405020304" pitchFamily="18" charset="0"/>
                <a:ea typeface="Yu Mincho" panose="02020400000000000000" pitchFamily="18" charset="-128"/>
                <a:cs typeface="Times New Roman" panose="02020603050405020304" pitchFamily="18" charset="0"/>
              </a:rPr>
              <a:t>-Denton, R., </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Mischel</a:t>
            </a:r>
            <a:r>
              <a:rPr lang="en-US" sz="1800" dirty="0">
                <a:latin typeface="Times New Roman" panose="02020603050405020304" pitchFamily="18" charset="0"/>
                <a:ea typeface="Yu Mincho" panose="02020400000000000000" pitchFamily="18" charset="-128"/>
                <a:cs typeface="Times New Roman" panose="02020603050405020304" pitchFamily="18" charset="0"/>
              </a:rPr>
              <a:t>, W., Downey, G., Peake, P., &amp; Rodriguez, M. (2000). 	Regulating the interpersonal self: Strategic self-regulation for coping with rejection 	sensitivity. </a:t>
            </a:r>
            <a:r>
              <a:rPr lang="en-US" sz="1800" i="1" dirty="0">
                <a:latin typeface="Times New Roman" panose="02020603050405020304" pitchFamily="18" charset="0"/>
                <a:ea typeface="Yu Mincho" panose="02020400000000000000" pitchFamily="18" charset="-128"/>
                <a:cs typeface="Times New Roman" panose="02020603050405020304" pitchFamily="18" charset="0"/>
              </a:rPr>
              <a:t>Journal of Personality and Social Psychology, 79 </a:t>
            </a:r>
            <a:r>
              <a:rPr lang="en-US" sz="1800" dirty="0">
                <a:latin typeface="Times New Roman" panose="02020603050405020304" pitchFamily="18" charset="0"/>
                <a:ea typeface="Yu Mincho" panose="02020400000000000000" pitchFamily="18" charset="-128"/>
                <a:cs typeface="Times New Roman" panose="02020603050405020304" pitchFamily="18" charset="0"/>
              </a:rPr>
              <a:t>(5), 776–	792. https://</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psycnet.apa.org</a:t>
            </a:r>
            <a:r>
              <a:rPr lang="en-US" sz="1800" dirty="0">
                <a:latin typeface="Times New Roman" panose="02020603050405020304" pitchFamily="18" charset="0"/>
                <a:ea typeface="Yu Mincho" panose="02020400000000000000" pitchFamily="18" charset="-128"/>
                <a:cs typeface="Times New Roman" panose="02020603050405020304" pitchFamily="18" charset="0"/>
              </a:rPr>
              <a:t>/</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doi</a:t>
            </a:r>
            <a:r>
              <a:rPr lang="en-US" sz="1800" dirty="0">
                <a:latin typeface="Times New Roman" panose="02020603050405020304" pitchFamily="18" charset="0"/>
                <a:ea typeface="Yu Mincho" panose="02020400000000000000" pitchFamily="18" charset="-128"/>
                <a:cs typeface="Times New Roman" panose="02020603050405020304" pitchFamily="18" charset="0"/>
              </a:rPr>
              <a:t>/10.1037/0022-3514.79.5.776 </a:t>
            </a:r>
            <a:endParaRPr lang="en-US" sz="1800" dirty="0">
              <a:latin typeface="Calibri" panose="020F0502020204030204" pitchFamily="34" charset="0"/>
              <a:ea typeface="Yu Mincho" panose="02020400000000000000" pitchFamily="18" charset="-128"/>
              <a:cs typeface="Times New Roman" panose="02020603050405020304" pitchFamily="18" charset="0"/>
            </a:endParaRPr>
          </a:p>
          <a:p>
            <a:pPr marL="270510" indent="-270510">
              <a:spcAft>
                <a:spcPts val="0"/>
              </a:spcAft>
            </a:pPr>
            <a:endParaRPr lang="en-US" sz="1800" dirty="0">
              <a:latin typeface="Calibri" panose="020F0502020204030204" pitchFamily="34" charset="0"/>
              <a:ea typeface="Yu Mincho" panose="02020400000000000000" pitchFamily="18" charset="-128"/>
              <a:cs typeface="Times New Roman" panose="02020603050405020304" pitchFamily="18" charset="0"/>
            </a:endParaRPr>
          </a:p>
          <a:p>
            <a:pPr marL="270510" indent="-270510">
              <a:spcAft>
                <a:spcPts val="0"/>
              </a:spcAft>
            </a:pPr>
            <a:r>
              <a:rPr lang="en-US" sz="1800" dirty="0">
                <a:latin typeface="Times New Roman" panose="02020603050405020304" pitchFamily="18" charset="0"/>
                <a:ea typeface="Yu Mincho" panose="02020400000000000000" pitchFamily="18" charset="-128"/>
                <a:cs typeface="Times New Roman" panose="02020603050405020304" pitchFamily="18" charset="0"/>
              </a:rPr>
              <a:t>Kidd, C., </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Palmeri</a:t>
            </a:r>
            <a:r>
              <a:rPr lang="en-US" sz="1800" dirty="0">
                <a:latin typeface="Times New Roman" panose="02020603050405020304" pitchFamily="18" charset="0"/>
                <a:ea typeface="Yu Mincho" panose="02020400000000000000" pitchFamily="18" charset="-128"/>
                <a:cs typeface="Times New Roman" panose="02020603050405020304" pitchFamily="18" charset="0"/>
              </a:rPr>
              <a:t>, C., &amp; </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Aslin</a:t>
            </a:r>
            <a:r>
              <a:rPr lang="en-US" sz="1800" dirty="0">
                <a:latin typeface="Times New Roman" panose="02020603050405020304" pitchFamily="18" charset="0"/>
                <a:ea typeface="Yu Mincho" panose="02020400000000000000" pitchFamily="18" charset="-128"/>
                <a:cs typeface="Times New Roman" panose="02020603050405020304" pitchFamily="18" charset="0"/>
              </a:rPr>
              <a:t>, R. (2012). Rational snacking: Young children’s decision-making on 	the marshmallow task is moderated by beliefs about environmental reliability. </a:t>
            </a:r>
            <a:r>
              <a:rPr lang="en-US" sz="1800" i="1" dirty="0">
                <a:latin typeface="Times New Roman" panose="02020603050405020304" pitchFamily="18" charset="0"/>
                <a:ea typeface="Yu Mincho" panose="02020400000000000000" pitchFamily="18" charset="-128"/>
                <a:cs typeface="Times New Roman" panose="02020603050405020304" pitchFamily="18" charset="0"/>
              </a:rPr>
              <a:t>Cognition, 	126 </a:t>
            </a:r>
            <a:r>
              <a:rPr lang="en-US" sz="1800" dirty="0">
                <a:latin typeface="Times New Roman" panose="02020603050405020304" pitchFamily="18" charset="0"/>
                <a:ea typeface="Yu Mincho" panose="02020400000000000000" pitchFamily="18" charset="-128"/>
                <a:cs typeface="Times New Roman" panose="02020603050405020304" pitchFamily="18" charset="0"/>
              </a:rPr>
              <a:t>(1), 109-114. https://</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doi.org</a:t>
            </a:r>
            <a:r>
              <a:rPr lang="en-US" sz="1800" dirty="0">
                <a:latin typeface="Times New Roman" panose="02020603050405020304" pitchFamily="18" charset="0"/>
                <a:ea typeface="Yu Mincho" panose="02020400000000000000" pitchFamily="18" charset="-128"/>
                <a:cs typeface="Times New Roman" panose="02020603050405020304" pitchFamily="18" charset="0"/>
              </a:rPr>
              <a:t>/10.1016/j.cognition.2012.08.004</a:t>
            </a:r>
            <a:endParaRPr lang="en-US" sz="1800" dirty="0">
              <a:latin typeface="Calibri" panose="020F0502020204030204" pitchFamily="34" charset="0"/>
              <a:ea typeface="Yu Mincho" panose="02020400000000000000" pitchFamily="18" charset="-128"/>
              <a:cs typeface="Times New Roman" panose="02020603050405020304" pitchFamily="18" charset="0"/>
            </a:endParaRPr>
          </a:p>
          <a:p>
            <a:pPr marL="270510" indent="-270510">
              <a:spcAft>
                <a:spcPts val="0"/>
              </a:spcAft>
            </a:pPr>
            <a:endParaRPr lang="en-US" sz="1800" dirty="0">
              <a:latin typeface="Calibri" panose="020F0502020204030204" pitchFamily="34" charset="0"/>
              <a:ea typeface="Yu Mincho" panose="02020400000000000000" pitchFamily="18" charset="-128"/>
              <a:cs typeface="Times New Roman" panose="02020603050405020304" pitchFamily="18" charset="0"/>
            </a:endParaRPr>
          </a:p>
          <a:p>
            <a:pPr marL="270510" indent="-270510">
              <a:spcAft>
                <a:spcPts val="0"/>
              </a:spcAft>
            </a:pPr>
            <a:r>
              <a:rPr lang="en-US" sz="1800" dirty="0" err="1">
                <a:latin typeface="Times New Roman" panose="02020603050405020304" pitchFamily="18" charset="0"/>
                <a:ea typeface="Yu Mincho" panose="02020400000000000000" pitchFamily="18" charset="-128"/>
                <a:cs typeface="Times New Roman" panose="02020603050405020304" pitchFamily="18" charset="0"/>
              </a:rPr>
              <a:t>Mischel</a:t>
            </a:r>
            <a:r>
              <a:rPr lang="en-US" sz="1800" dirty="0">
                <a:latin typeface="Times New Roman" panose="02020603050405020304" pitchFamily="18" charset="0"/>
                <a:ea typeface="Yu Mincho" panose="02020400000000000000" pitchFamily="18" charset="-128"/>
                <a:cs typeface="Times New Roman" panose="02020603050405020304" pitchFamily="18" charset="0"/>
              </a:rPr>
              <a:t>, W., </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Ebbesen</a:t>
            </a:r>
            <a:r>
              <a:rPr lang="en-US" sz="1800" dirty="0">
                <a:latin typeface="Times New Roman" panose="02020603050405020304" pitchFamily="18" charset="0"/>
                <a:ea typeface="Yu Mincho" panose="02020400000000000000" pitchFamily="18" charset="-128"/>
                <a:cs typeface="Times New Roman" panose="02020603050405020304" pitchFamily="18" charset="0"/>
              </a:rPr>
              <a:t>, E., &amp; Zeiss, A. (1972). Cognitive and attentional mechanisms in delay of 	gratification. </a:t>
            </a:r>
            <a:r>
              <a:rPr lang="en-US" sz="1800" i="1" dirty="0">
                <a:latin typeface="Times New Roman" panose="02020603050405020304" pitchFamily="18" charset="0"/>
                <a:ea typeface="Yu Mincho" panose="02020400000000000000" pitchFamily="18" charset="-128"/>
                <a:cs typeface="Times New Roman" panose="02020603050405020304" pitchFamily="18" charset="0"/>
              </a:rPr>
              <a:t>Journal of Personality and Social Psychology, 21</a:t>
            </a:r>
            <a:r>
              <a:rPr lang="en-US" sz="1800" dirty="0">
                <a:latin typeface="Times New Roman" panose="02020603050405020304" pitchFamily="18" charset="0"/>
                <a:ea typeface="Yu Mincho" panose="02020400000000000000" pitchFamily="18" charset="-128"/>
                <a:cs typeface="Times New Roman" panose="02020603050405020304" pitchFamily="18" charset="0"/>
              </a:rPr>
              <a:t> (2), 204–218. 	https://</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doi.org</a:t>
            </a:r>
            <a:r>
              <a:rPr lang="en-US" sz="1800" dirty="0">
                <a:latin typeface="Times New Roman" panose="02020603050405020304" pitchFamily="18" charset="0"/>
                <a:ea typeface="Yu Mincho" panose="02020400000000000000" pitchFamily="18" charset="-128"/>
                <a:cs typeface="Times New Roman" panose="02020603050405020304" pitchFamily="18" charset="0"/>
              </a:rPr>
              <a:t>/10.1037/h0032198</a:t>
            </a:r>
            <a:endParaRPr lang="en-US" sz="1800" dirty="0">
              <a:latin typeface="Calibri" panose="020F0502020204030204" pitchFamily="34" charset="0"/>
              <a:ea typeface="Yu Mincho" panose="02020400000000000000" pitchFamily="18" charset="-128"/>
              <a:cs typeface="Times New Roman" panose="02020603050405020304" pitchFamily="18" charset="0"/>
            </a:endParaRPr>
          </a:p>
          <a:p>
            <a:pPr marL="270510" indent="-270510">
              <a:spcAft>
                <a:spcPts val="0"/>
              </a:spcAft>
            </a:pPr>
            <a:endParaRPr lang="en-US" sz="1800" dirty="0">
              <a:latin typeface="Calibri" panose="020F0502020204030204" pitchFamily="34" charset="0"/>
              <a:ea typeface="Yu Mincho" panose="02020400000000000000" pitchFamily="18" charset="-128"/>
              <a:cs typeface="Times New Roman" panose="02020603050405020304" pitchFamily="18" charset="0"/>
            </a:endParaRPr>
          </a:p>
          <a:p>
            <a:pPr marL="270510" indent="-270510">
              <a:spcAft>
                <a:spcPts val="0"/>
              </a:spcAft>
            </a:pPr>
            <a:r>
              <a:rPr lang="en-US" sz="1800" dirty="0" err="1">
                <a:latin typeface="Times New Roman" panose="02020603050405020304" pitchFamily="18" charset="0"/>
                <a:ea typeface="Yu Mincho" panose="02020400000000000000" pitchFamily="18" charset="-128"/>
                <a:cs typeface="Times New Roman" panose="02020603050405020304" pitchFamily="18" charset="0"/>
              </a:rPr>
              <a:t>Mischel</a:t>
            </a:r>
            <a:r>
              <a:rPr lang="en-US" sz="1800" dirty="0">
                <a:latin typeface="Times New Roman" panose="02020603050405020304" pitchFamily="18" charset="0"/>
                <a:ea typeface="Yu Mincho" panose="02020400000000000000" pitchFamily="18" charset="-128"/>
                <a:cs typeface="Times New Roman" panose="02020603050405020304" pitchFamily="18" charset="0"/>
              </a:rPr>
              <a:t>, W., </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Shoda</a:t>
            </a:r>
            <a:r>
              <a:rPr lang="en-US" sz="1800" dirty="0">
                <a:latin typeface="Times New Roman" panose="02020603050405020304" pitchFamily="18" charset="0"/>
                <a:ea typeface="Yu Mincho" panose="02020400000000000000" pitchFamily="18" charset="-128"/>
                <a:cs typeface="Times New Roman" panose="02020603050405020304" pitchFamily="18" charset="0"/>
              </a:rPr>
              <a:t>, Y., &amp; </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Rodriguzez</a:t>
            </a:r>
            <a:r>
              <a:rPr lang="en-US" sz="1800" dirty="0">
                <a:latin typeface="Times New Roman" panose="02020603050405020304" pitchFamily="18" charset="0"/>
                <a:ea typeface="Yu Mincho" panose="02020400000000000000" pitchFamily="18" charset="-128"/>
                <a:cs typeface="Times New Roman" panose="02020603050405020304" pitchFamily="18" charset="0"/>
              </a:rPr>
              <a:t>, M. (1989). Delay of gratification in children. </a:t>
            </a:r>
            <a:r>
              <a:rPr lang="en-US" sz="1800" i="1" dirty="0">
                <a:latin typeface="Times New Roman" panose="02020603050405020304" pitchFamily="18" charset="0"/>
                <a:ea typeface="Yu Mincho" panose="02020400000000000000" pitchFamily="18" charset="-128"/>
                <a:cs typeface="Times New Roman" panose="02020603050405020304" pitchFamily="18" charset="0"/>
              </a:rPr>
              <a:t>Science</a:t>
            </a:r>
            <a:r>
              <a:rPr lang="en-US" sz="1800" dirty="0">
                <a:latin typeface="Times New Roman" panose="02020603050405020304" pitchFamily="18" charset="0"/>
                <a:ea typeface="Yu Mincho" panose="02020400000000000000" pitchFamily="18" charset="-128"/>
                <a:cs typeface="Times New Roman" panose="02020603050405020304" pitchFamily="18" charset="0"/>
              </a:rPr>
              <a:t>, </a:t>
            </a:r>
            <a:r>
              <a:rPr lang="en-US" sz="1800" i="1" dirty="0">
                <a:latin typeface="Times New Roman" panose="02020603050405020304" pitchFamily="18" charset="0"/>
                <a:ea typeface="Yu Mincho" panose="02020400000000000000" pitchFamily="18" charset="-128"/>
                <a:cs typeface="Times New Roman" panose="02020603050405020304" pitchFamily="18" charset="0"/>
              </a:rPr>
              <a:t>244</a:t>
            </a:r>
            <a:r>
              <a:rPr lang="en-US" sz="1800" dirty="0">
                <a:latin typeface="Times New Roman" panose="02020603050405020304" pitchFamily="18" charset="0"/>
                <a:ea typeface="Yu Mincho" panose="02020400000000000000" pitchFamily="18" charset="-128"/>
                <a:cs typeface="Times New Roman" panose="02020603050405020304" pitchFamily="18" charset="0"/>
              </a:rPr>
              <a:t> 	(4907), 933–938. https://</a:t>
            </a:r>
            <a:r>
              <a:rPr lang="en-US" sz="1800" dirty="0" err="1">
                <a:latin typeface="Times New Roman" panose="02020603050405020304" pitchFamily="18" charset="0"/>
                <a:ea typeface="Yu Mincho" panose="02020400000000000000" pitchFamily="18" charset="-128"/>
                <a:cs typeface="Times New Roman" panose="02020603050405020304" pitchFamily="18" charset="0"/>
              </a:rPr>
              <a:t>doi.org</a:t>
            </a:r>
            <a:r>
              <a:rPr lang="en-US" sz="1800" dirty="0">
                <a:latin typeface="Times New Roman" panose="02020603050405020304" pitchFamily="18" charset="0"/>
                <a:ea typeface="Yu Mincho" panose="02020400000000000000" pitchFamily="18" charset="-128"/>
                <a:cs typeface="Times New Roman" panose="02020603050405020304" pitchFamily="18" charset="0"/>
              </a:rPr>
              <a:t>/10.1126/science.2658056 </a:t>
            </a:r>
            <a:endParaRPr lang="en-US" sz="1800" dirty="0">
              <a:latin typeface="Calibri" panose="020F0502020204030204" pitchFamily="34" charset="0"/>
              <a:ea typeface="Yu Mincho" panose="02020400000000000000" pitchFamily="18" charset="-128"/>
              <a:cs typeface="Times New Roman" panose="02020603050405020304" pitchFamily="18" charset="0"/>
            </a:endParaRPr>
          </a:p>
          <a:p>
            <a:pPr>
              <a:spcAft>
                <a:spcPts val="0"/>
              </a:spcAft>
            </a:pPr>
            <a:endParaRPr lang="en-US" sz="1800" dirty="0">
              <a:latin typeface="Calibri" panose="020F0502020204030204" pitchFamily="34" charset="0"/>
              <a:ea typeface="Yu Mincho" panose="02020400000000000000" pitchFamily="18" charset="-128"/>
              <a:cs typeface="Times New Roman" panose="02020603050405020304" pitchFamily="18" charset="0"/>
            </a:endParaRPr>
          </a:p>
          <a:p>
            <a:pPr marL="0" indent="0">
              <a:buNone/>
            </a:pPr>
            <a:endParaRPr lang="en-JP" sz="1800" dirty="0"/>
          </a:p>
        </p:txBody>
      </p:sp>
    </p:spTree>
    <p:extLst>
      <p:ext uri="{BB962C8B-B14F-4D97-AF65-F5344CB8AC3E}">
        <p14:creationId xmlns:p14="http://schemas.microsoft.com/office/powerpoint/2010/main" val="83940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D8BC-253E-A44E-AFF2-C24B71C23D45}"/>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A414D292-E24A-F048-9F7E-531EE61C2C33}"/>
              </a:ext>
            </a:extLst>
          </p:cNvPr>
          <p:cNvSpPr>
            <a:spLocks noGrp="1"/>
          </p:cNvSpPr>
          <p:nvPr>
            <p:ph idx="1"/>
          </p:nvPr>
        </p:nvSpPr>
        <p:spPr/>
        <p:txBody>
          <a:bodyPr>
            <a:normAutofit/>
          </a:bodyPr>
          <a:lstStyle/>
          <a:p>
            <a:r>
              <a:rPr lang="en-JP" sz="3200" dirty="0"/>
              <a:t>Delayed Gratification: What is it? </a:t>
            </a:r>
          </a:p>
          <a:p>
            <a:r>
              <a:rPr lang="en-JP" sz="3200" dirty="0"/>
              <a:t>Delayed Gratification and School Performance </a:t>
            </a:r>
          </a:p>
          <a:p>
            <a:r>
              <a:rPr lang="en-JP" sz="3200" dirty="0"/>
              <a:t>Developing the skill to Delay Gratification</a:t>
            </a:r>
          </a:p>
          <a:p>
            <a:r>
              <a:rPr lang="en-JP" sz="3200" dirty="0"/>
              <a:t>Class Differences</a:t>
            </a:r>
          </a:p>
          <a:p>
            <a:r>
              <a:rPr lang="en-JP" sz="3200" dirty="0"/>
              <a:t>Conclusion: Are poor students doomed to fail? </a:t>
            </a:r>
          </a:p>
        </p:txBody>
      </p:sp>
    </p:spTree>
    <p:extLst>
      <p:ext uri="{BB962C8B-B14F-4D97-AF65-F5344CB8AC3E}">
        <p14:creationId xmlns:p14="http://schemas.microsoft.com/office/powerpoint/2010/main" val="407470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8B21D-DF89-0B4B-AF87-FD6DFD2B148B}"/>
              </a:ext>
            </a:extLst>
          </p:cNvPr>
          <p:cNvPicPr>
            <a:picLocks noChangeAspect="1"/>
          </p:cNvPicPr>
          <p:nvPr/>
        </p:nvPicPr>
        <p:blipFill>
          <a:blip r:embed="rId2"/>
          <a:stretch>
            <a:fillRect/>
          </a:stretch>
        </p:blipFill>
        <p:spPr>
          <a:xfrm>
            <a:off x="6096000" y="3214469"/>
            <a:ext cx="5334000" cy="2997200"/>
          </a:xfrm>
          <a:prstGeom prst="rect">
            <a:avLst/>
          </a:prstGeom>
        </p:spPr>
      </p:pic>
      <p:sp>
        <p:nvSpPr>
          <p:cNvPr id="2" name="Title 1">
            <a:extLst>
              <a:ext uri="{FF2B5EF4-FFF2-40B4-BE49-F238E27FC236}">
                <a16:creationId xmlns:a16="http://schemas.microsoft.com/office/drawing/2014/main" id="{14164D22-3BD7-F04A-86AD-C6C6AF1C9879}"/>
              </a:ext>
            </a:extLst>
          </p:cNvPr>
          <p:cNvSpPr>
            <a:spLocks noGrp="1"/>
          </p:cNvSpPr>
          <p:nvPr>
            <p:ph type="title"/>
          </p:nvPr>
        </p:nvSpPr>
        <p:spPr/>
        <p:txBody>
          <a:bodyPr/>
          <a:lstStyle/>
          <a:p>
            <a:r>
              <a:rPr lang="en-JP" dirty="0"/>
              <a:t>Delayed Gratification</a:t>
            </a:r>
          </a:p>
        </p:txBody>
      </p:sp>
      <p:sp>
        <p:nvSpPr>
          <p:cNvPr id="3" name="Content Placeholder 2">
            <a:extLst>
              <a:ext uri="{FF2B5EF4-FFF2-40B4-BE49-F238E27FC236}">
                <a16:creationId xmlns:a16="http://schemas.microsoft.com/office/drawing/2014/main" id="{726C7186-FCDA-614D-A4B3-D33D88B3672F}"/>
              </a:ext>
            </a:extLst>
          </p:cNvPr>
          <p:cNvSpPr>
            <a:spLocks noGrp="1"/>
          </p:cNvSpPr>
          <p:nvPr>
            <p:ph idx="1"/>
          </p:nvPr>
        </p:nvSpPr>
        <p:spPr/>
        <p:txBody>
          <a:bodyPr>
            <a:normAutofit/>
          </a:bodyPr>
          <a:lstStyle/>
          <a:p>
            <a:r>
              <a:rPr lang="en-JP" sz="3600" dirty="0"/>
              <a:t>Ability to postpone immediate satisfaction for greater future rewards</a:t>
            </a:r>
          </a:p>
        </p:txBody>
      </p:sp>
      <p:sp>
        <p:nvSpPr>
          <p:cNvPr id="5" name="TextBox 4">
            <a:extLst>
              <a:ext uri="{FF2B5EF4-FFF2-40B4-BE49-F238E27FC236}">
                <a16:creationId xmlns:a16="http://schemas.microsoft.com/office/drawing/2014/main" id="{68376B31-CC94-B544-AB9B-E33ED08D22BE}"/>
              </a:ext>
            </a:extLst>
          </p:cNvPr>
          <p:cNvSpPr txBox="1"/>
          <p:nvPr/>
        </p:nvSpPr>
        <p:spPr>
          <a:xfrm>
            <a:off x="6096000" y="6123693"/>
            <a:ext cx="5715000" cy="646331"/>
          </a:xfrm>
          <a:prstGeom prst="rect">
            <a:avLst/>
          </a:prstGeom>
          <a:noFill/>
        </p:spPr>
        <p:txBody>
          <a:bodyPr wrap="square" rtlCol="0">
            <a:spAutoFit/>
          </a:bodyPr>
          <a:lstStyle/>
          <a:p>
            <a:r>
              <a:rPr lang="en-US" dirty="0"/>
              <a:t>https://</a:t>
            </a:r>
            <a:r>
              <a:rPr lang="en-US" dirty="0" err="1"/>
              <a:t>www.latimes.com</a:t>
            </a:r>
            <a:r>
              <a:rPr lang="en-US" dirty="0"/>
              <a:t>/science/</a:t>
            </a:r>
            <a:r>
              <a:rPr lang="en-US" dirty="0" err="1"/>
              <a:t>sciencenow</a:t>
            </a:r>
            <a:r>
              <a:rPr lang="en-US" dirty="0"/>
              <a:t>/la-sci-sn-marshmallow-test-kids-20180626-story.html</a:t>
            </a:r>
            <a:endParaRPr lang="en-JP" dirty="0"/>
          </a:p>
        </p:txBody>
      </p:sp>
    </p:spTree>
    <p:extLst>
      <p:ext uri="{BB962C8B-B14F-4D97-AF65-F5344CB8AC3E}">
        <p14:creationId xmlns:p14="http://schemas.microsoft.com/office/powerpoint/2010/main" val="550457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29CD61-8A73-7441-B987-F98EF11353E2}"/>
              </a:ext>
            </a:extLst>
          </p:cNvPr>
          <p:cNvPicPr>
            <a:picLocks noChangeAspect="1"/>
          </p:cNvPicPr>
          <p:nvPr/>
        </p:nvPicPr>
        <p:blipFill>
          <a:blip r:embed="rId2"/>
          <a:stretch>
            <a:fillRect/>
          </a:stretch>
        </p:blipFill>
        <p:spPr>
          <a:xfrm>
            <a:off x="6831106" y="3448530"/>
            <a:ext cx="4420721" cy="2694535"/>
          </a:xfrm>
          <a:prstGeom prst="rect">
            <a:avLst/>
          </a:prstGeom>
        </p:spPr>
      </p:pic>
      <p:sp>
        <p:nvSpPr>
          <p:cNvPr id="2" name="Title 1">
            <a:extLst>
              <a:ext uri="{FF2B5EF4-FFF2-40B4-BE49-F238E27FC236}">
                <a16:creationId xmlns:a16="http://schemas.microsoft.com/office/drawing/2014/main" id="{6C5F6420-6C1A-2447-9515-7C9956E1A58C}"/>
              </a:ext>
            </a:extLst>
          </p:cNvPr>
          <p:cNvSpPr>
            <a:spLocks noGrp="1"/>
          </p:cNvSpPr>
          <p:nvPr>
            <p:ph type="title"/>
          </p:nvPr>
        </p:nvSpPr>
        <p:spPr/>
        <p:txBody>
          <a:bodyPr/>
          <a:lstStyle/>
          <a:p>
            <a:r>
              <a:rPr lang="en-JP" dirty="0"/>
              <a:t>Delayed Gratification and School Performance</a:t>
            </a:r>
          </a:p>
        </p:txBody>
      </p:sp>
      <p:sp>
        <p:nvSpPr>
          <p:cNvPr id="3" name="Content Placeholder 2">
            <a:extLst>
              <a:ext uri="{FF2B5EF4-FFF2-40B4-BE49-F238E27FC236}">
                <a16:creationId xmlns:a16="http://schemas.microsoft.com/office/drawing/2014/main" id="{88CEB51F-62B8-0D46-8996-BBE77E93B2AD}"/>
              </a:ext>
            </a:extLst>
          </p:cNvPr>
          <p:cNvSpPr>
            <a:spLocks noGrp="1"/>
          </p:cNvSpPr>
          <p:nvPr>
            <p:ph idx="1"/>
          </p:nvPr>
        </p:nvSpPr>
        <p:spPr/>
        <p:txBody>
          <a:bodyPr>
            <a:normAutofit/>
          </a:bodyPr>
          <a:lstStyle/>
          <a:p>
            <a:r>
              <a:rPr lang="en-JP" sz="4400" dirty="0"/>
              <a:t>The ability to delay gratification leads to success in school </a:t>
            </a:r>
          </a:p>
        </p:txBody>
      </p:sp>
      <p:sp>
        <p:nvSpPr>
          <p:cNvPr id="5" name="Rectangle 4">
            <a:extLst>
              <a:ext uri="{FF2B5EF4-FFF2-40B4-BE49-F238E27FC236}">
                <a16:creationId xmlns:a16="http://schemas.microsoft.com/office/drawing/2014/main" id="{E59F10E3-4E21-B543-A959-F8F207FC06FD}"/>
              </a:ext>
            </a:extLst>
          </p:cNvPr>
          <p:cNvSpPr/>
          <p:nvPr/>
        </p:nvSpPr>
        <p:spPr>
          <a:xfrm>
            <a:off x="6172200" y="5867400"/>
            <a:ext cx="6096000" cy="646331"/>
          </a:xfrm>
          <a:prstGeom prst="rect">
            <a:avLst/>
          </a:prstGeom>
        </p:spPr>
        <p:txBody>
          <a:bodyPr>
            <a:spAutoFit/>
          </a:bodyPr>
          <a:lstStyle/>
          <a:p>
            <a:r>
              <a:rPr lang="en-JP" dirty="0"/>
              <a:t>http://wvmetronews.com/2016/05/04/school-grades-in-west-virginia-to-start-this-fall/</a:t>
            </a:r>
          </a:p>
        </p:txBody>
      </p:sp>
    </p:spTree>
    <p:extLst>
      <p:ext uri="{BB962C8B-B14F-4D97-AF65-F5344CB8AC3E}">
        <p14:creationId xmlns:p14="http://schemas.microsoft.com/office/powerpoint/2010/main" val="1263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28950D-4BF2-FA4C-815B-57F7B85BE38A}"/>
              </a:ext>
            </a:extLst>
          </p:cNvPr>
          <p:cNvPicPr>
            <a:picLocks noChangeAspect="1"/>
          </p:cNvPicPr>
          <p:nvPr/>
        </p:nvPicPr>
        <p:blipFill>
          <a:blip r:embed="rId2"/>
          <a:stretch>
            <a:fillRect/>
          </a:stretch>
        </p:blipFill>
        <p:spPr>
          <a:xfrm>
            <a:off x="3942517" y="3718116"/>
            <a:ext cx="4000500" cy="2000250"/>
          </a:xfrm>
          <a:prstGeom prst="rect">
            <a:avLst/>
          </a:prstGeom>
        </p:spPr>
      </p:pic>
      <p:sp>
        <p:nvSpPr>
          <p:cNvPr id="2" name="Title 1">
            <a:extLst>
              <a:ext uri="{FF2B5EF4-FFF2-40B4-BE49-F238E27FC236}">
                <a16:creationId xmlns:a16="http://schemas.microsoft.com/office/drawing/2014/main" id="{8CA05B59-6F69-A64A-8BD1-146EFA790567}"/>
              </a:ext>
            </a:extLst>
          </p:cNvPr>
          <p:cNvSpPr>
            <a:spLocks noGrp="1"/>
          </p:cNvSpPr>
          <p:nvPr>
            <p:ph type="title"/>
          </p:nvPr>
        </p:nvSpPr>
        <p:spPr/>
        <p:txBody>
          <a:bodyPr/>
          <a:lstStyle/>
          <a:p>
            <a:r>
              <a:rPr lang="en-JP"/>
              <a:t>Developing the skill</a:t>
            </a:r>
            <a:endParaRPr lang="en-JP" dirty="0"/>
          </a:p>
        </p:txBody>
      </p:sp>
      <p:sp>
        <p:nvSpPr>
          <p:cNvPr id="3" name="Content Placeholder 2">
            <a:extLst>
              <a:ext uri="{FF2B5EF4-FFF2-40B4-BE49-F238E27FC236}">
                <a16:creationId xmlns:a16="http://schemas.microsoft.com/office/drawing/2014/main" id="{F25A5F76-FE56-CF4D-99CC-BA5A62271D10}"/>
              </a:ext>
            </a:extLst>
          </p:cNvPr>
          <p:cNvSpPr>
            <a:spLocks noGrp="1"/>
          </p:cNvSpPr>
          <p:nvPr>
            <p:ph idx="1"/>
          </p:nvPr>
        </p:nvSpPr>
        <p:spPr/>
        <p:txBody>
          <a:bodyPr>
            <a:normAutofit/>
          </a:bodyPr>
          <a:lstStyle/>
          <a:p>
            <a:r>
              <a:rPr lang="en-JP" sz="3600" dirty="0"/>
              <a:t>Subjective assessment of reliability </a:t>
            </a:r>
          </a:p>
        </p:txBody>
      </p:sp>
      <p:pic>
        <p:nvPicPr>
          <p:cNvPr id="4" name="Picture 3">
            <a:extLst>
              <a:ext uri="{FF2B5EF4-FFF2-40B4-BE49-F238E27FC236}">
                <a16:creationId xmlns:a16="http://schemas.microsoft.com/office/drawing/2014/main" id="{154A114C-14E0-8146-95AB-A720DE6581F3}"/>
              </a:ext>
            </a:extLst>
          </p:cNvPr>
          <p:cNvPicPr>
            <a:picLocks noChangeAspect="1"/>
          </p:cNvPicPr>
          <p:nvPr/>
        </p:nvPicPr>
        <p:blipFill>
          <a:blip r:embed="rId3"/>
          <a:stretch>
            <a:fillRect/>
          </a:stretch>
        </p:blipFill>
        <p:spPr>
          <a:xfrm>
            <a:off x="1422830" y="2816886"/>
            <a:ext cx="3267529" cy="4041114"/>
          </a:xfrm>
          <a:prstGeom prst="rect">
            <a:avLst/>
          </a:prstGeom>
        </p:spPr>
      </p:pic>
      <p:sp>
        <p:nvSpPr>
          <p:cNvPr id="5" name="Rectangle 4">
            <a:extLst>
              <a:ext uri="{FF2B5EF4-FFF2-40B4-BE49-F238E27FC236}">
                <a16:creationId xmlns:a16="http://schemas.microsoft.com/office/drawing/2014/main" id="{3C99DD57-D65A-4140-B218-A781C0D6C885}"/>
              </a:ext>
            </a:extLst>
          </p:cNvPr>
          <p:cNvSpPr/>
          <p:nvPr/>
        </p:nvSpPr>
        <p:spPr>
          <a:xfrm>
            <a:off x="1422830" y="6172200"/>
            <a:ext cx="2811282" cy="369332"/>
          </a:xfrm>
          <a:prstGeom prst="rect">
            <a:avLst/>
          </a:prstGeom>
        </p:spPr>
        <p:txBody>
          <a:bodyPr wrap="none">
            <a:spAutoFit/>
          </a:bodyPr>
          <a:lstStyle/>
          <a:p>
            <a:r>
              <a:rPr lang="en-JP" dirty="0"/>
              <a:t>https://welovetheearth.org</a:t>
            </a:r>
          </a:p>
        </p:txBody>
      </p:sp>
      <p:pic>
        <p:nvPicPr>
          <p:cNvPr id="6" name="Picture 5">
            <a:extLst>
              <a:ext uri="{FF2B5EF4-FFF2-40B4-BE49-F238E27FC236}">
                <a16:creationId xmlns:a16="http://schemas.microsoft.com/office/drawing/2014/main" id="{C3C1A4B7-C9CD-E444-A323-4346D94EF145}"/>
              </a:ext>
            </a:extLst>
          </p:cNvPr>
          <p:cNvPicPr>
            <a:picLocks noChangeAspect="1"/>
          </p:cNvPicPr>
          <p:nvPr/>
        </p:nvPicPr>
        <p:blipFill>
          <a:blip r:embed="rId4"/>
          <a:stretch>
            <a:fillRect/>
          </a:stretch>
        </p:blipFill>
        <p:spPr>
          <a:xfrm>
            <a:off x="7703178" y="3541041"/>
            <a:ext cx="3175000" cy="2082800"/>
          </a:xfrm>
          <a:prstGeom prst="rect">
            <a:avLst/>
          </a:prstGeom>
        </p:spPr>
      </p:pic>
      <p:sp>
        <p:nvSpPr>
          <p:cNvPr id="7" name="Rectangle 6">
            <a:extLst>
              <a:ext uri="{FF2B5EF4-FFF2-40B4-BE49-F238E27FC236}">
                <a16:creationId xmlns:a16="http://schemas.microsoft.com/office/drawing/2014/main" id="{EB119172-D30C-FA43-B305-E656E5FE8C65}"/>
              </a:ext>
            </a:extLst>
          </p:cNvPr>
          <p:cNvSpPr/>
          <p:nvPr/>
        </p:nvSpPr>
        <p:spPr>
          <a:xfrm>
            <a:off x="7501643" y="5623841"/>
            <a:ext cx="3820492" cy="646331"/>
          </a:xfrm>
          <a:prstGeom prst="rect">
            <a:avLst/>
          </a:prstGeom>
        </p:spPr>
        <p:txBody>
          <a:bodyPr wrap="square">
            <a:spAutoFit/>
          </a:bodyPr>
          <a:lstStyle/>
          <a:p>
            <a:r>
              <a:rPr lang="en-JP" dirty="0"/>
              <a:t>https://schiffgold.com/key-gold-news/scary-world-gold-safe-haven/</a:t>
            </a:r>
          </a:p>
        </p:txBody>
      </p:sp>
      <p:sp>
        <p:nvSpPr>
          <p:cNvPr id="9" name="Rectangle 8">
            <a:extLst>
              <a:ext uri="{FF2B5EF4-FFF2-40B4-BE49-F238E27FC236}">
                <a16:creationId xmlns:a16="http://schemas.microsoft.com/office/drawing/2014/main" id="{96E61FE3-8517-384C-ADED-7438F99CFC31}"/>
              </a:ext>
            </a:extLst>
          </p:cNvPr>
          <p:cNvSpPr/>
          <p:nvPr/>
        </p:nvSpPr>
        <p:spPr>
          <a:xfrm>
            <a:off x="4250964" y="5505890"/>
            <a:ext cx="3102879" cy="1200329"/>
          </a:xfrm>
          <a:prstGeom prst="rect">
            <a:avLst/>
          </a:prstGeom>
        </p:spPr>
        <p:txBody>
          <a:bodyPr wrap="square">
            <a:spAutoFit/>
          </a:bodyPr>
          <a:lstStyle/>
          <a:p>
            <a:r>
              <a:rPr lang="en-JP" dirty="0"/>
              <a:t>https://www.perfectstridept.com/bloghome/2016/1/20/home-exercise-programs-and-patient-self-trust</a:t>
            </a:r>
          </a:p>
        </p:txBody>
      </p:sp>
    </p:spTree>
    <p:extLst>
      <p:ext uri="{BB962C8B-B14F-4D97-AF65-F5344CB8AC3E}">
        <p14:creationId xmlns:p14="http://schemas.microsoft.com/office/powerpoint/2010/main" val="839498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E552D1-4C55-C247-B762-B26747C2D880}"/>
              </a:ext>
            </a:extLst>
          </p:cNvPr>
          <p:cNvPicPr>
            <a:picLocks noChangeAspect="1"/>
          </p:cNvPicPr>
          <p:nvPr/>
        </p:nvPicPr>
        <p:blipFill>
          <a:blip r:embed="rId2"/>
          <a:stretch>
            <a:fillRect/>
          </a:stretch>
        </p:blipFill>
        <p:spPr>
          <a:xfrm>
            <a:off x="8186194" y="3942374"/>
            <a:ext cx="3393238" cy="2259950"/>
          </a:xfrm>
          <a:prstGeom prst="rect">
            <a:avLst/>
          </a:prstGeom>
        </p:spPr>
      </p:pic>
      <p:sp>
        <p:nvSpPr>
          <p:cNvPr id="2" name="Title 1">
            <a:extLst>
              <a:ext uri="{FF2B5EF4-FFF2-40B4-BE49-F238E27FC236}">
                <a16:creationId xmlns:a16="http://schemas.microsoft.com/office/drawing/2014/main" id="{40231179-D908-4241-A133-8DF5AFB7337D}"/>
              </a:ext>
            </a:extLst>
          </p:cNvPr>
          <p:cNvSpPr>
            <a:spLocks noGrp="1"/>
          </p:cNvSpPr>
          <p:nvPr>
            <p:ph type="title"/>
          </p:nvPr>
        </p:nvSpPr>
        <p:spPr/>
        <p:txBody>
          <a:bodyPr/>
          <a:lstStyle/>
          <a:p>
            <a:r>
              <a:rPr lang="en-JP" dirty="0"/>
              <a:t>Class Differences</a:t>
            </a:r>
          </a:p>
        </p:txBody>
      </p:sp>
      <p:pic>
        <p:nvPicPr>
          <p:cNvPr id="4" name="Content Placeholder 3">
            <a:extLst>
              <a:ext uri="{FF2B5EF4-FFF2-40B4-BE49-F238E27FC236}">
                <a16:creationId xmlns:a16="http://schemas.microsoft.com/office/drawing/2014/main" id="{6F5776FC-8EB9-354F-9724-D107CA107790}"/>
              </a:ext>
            </a:extLst>
          </p:cNvPr>
          <p:cNvPicPr>
            <a:picLocks noGrp="1" noChangeAspect="1"/>
          </p:cNvPicPr>
          <p:nvPr>
            <p:ph idx="1"/>
          </p:nvPr>
        </p:nvPicPr>
        <p:blipFill>
          <a:blip r:embed="rId3"/>
          <a:stretch>
            <a:fillRect/>
          </a:stretch>
        </p:blipFill>
        <p:spPr>
          <a:xfrm>
            <a:off x="1777163" y="3742344"/>
            <a:ext cx="5165271" cy="2892552"/>
          </a:xfrm>
        </p:spPr>
      </p:pic>
      <p:sp>
        <p:nvSpPr>
          <p:cNvPr id="6" name="Rectangle 5">
            <a:extLst>
              <a:ext uri="{FF2B5EF4-FFF2-40B4-BE49-F238E27FC236}">
                <a16:creationId xmlns:a16="http://schemas.microsoft.com/office/drawing/2014/main" id="{5DCD7695-436B-DB4A-83A7-D5A464C5FA85}"/>
              </a:ext>
            </a:extLst>
          </p:cNvPr>
          <p:cNvSpPr/>
          <p:nvPr/>
        </p:nvSpPr>
        <p:spPr>
          <a:xfrm>
            <a:off x="2811620" y="6336374"/>
            <a:ext cx="3393237" cy="369332"/>
          </a:xfrm>
          <a:prstGeom prst="rect">
            <a:avLst/>
          </a:prstGeom>
        </p:spPr>
        <p:txBody>
          <a:bodyPr wrap="none">
            <a:spAutoFit/>
          </a:bodyPr>
          <a:lstStyle/>
          <a:p>
            <a:r>
              <a:rPr lang="en-JP" dirty="0"/>
              <a:t>https://www.fox.com/family-guy/</a:t>
            </a:r>
          </a:p>
        </p:txBody>
      </p:sp>
      <p:pic>
        <p:nvPicPr>
          <p:cNvPr id="7" name="Picture 6">
            <a:extLst>
              <a:ext uri="{FF2B5EF4-FFF2-40B4-BE49-F238E27FC236}">
                <a16:creationId xmlns:a16="http://schemas.microsoft.com/office/drawing/2014/main" id="{CBD51742-C50C-894A-BA9B-AD036D984130}"/>
              </a:ext>
            </a:extLst>
          </p:cNvPr>
          <p:cNvPicPr>
            <a:picLocks noChangeAspect="1"/>
          </p:cNvPicPr>
          <p:nvPr/>
        </p:nvPicPr>
        <p:blipFill>
          <a:blip r:embed="rId4"/>
          <a:stretch>
            <a:fillRect/>
          </a:stretch>
        </p:blipFill>
        <p:spPr>
          <a:xfrm>
            <a:off x="1225809" y="1726808"/>
            <a:ext cx="1762582" cy="1762582"/>
          </a:xfrm>
          <a:prstGeom prst="rect">
            <a:avLst/>
          </a:prstGeom>
        </p:spPr>
      </p:pic>
      <p:sp>
        <p:nvSpPr>
          <p:cNvPr id="10" name="Rectangle 9">
            <a:extLst>
              <a:ext uri="{FF2B5EF4-FFF2-40B4-BE49-F238E27FC236}">
                <a16:creationId xmlns:a16="http://schemas.microsoft.com/office/drawing/2014/main" id="{CCCBBB65-13C2-324A-B26E-D42A7C557CB4}"/>
              </a:ext>
            </a:extLst>
          </p:cNvPr>
          <p:cNvSpPr/>
          <p:nvPr/>
        </p:nvSpPr>
        <p:spPr>
          <a:xfrm>
            <a:off x="685799" y="3212708"/>
            <a:ext cx="3393237" cy="646331"/>
          </a:xfrm>
          <a:prstGeom prst="rect">
            <a:avLst/>
          </a:prstGeom>
        </p:spPr>
        <p:txBody>
          <a:bodyPr wrap="square">
            <a:spAutoFit/>
          </a:bodyPr>
          <a:lstStyle/>
          <a:p>
            <a:r>
              <a:rPr lang="en-JP" dirty="0"/>
              <a:t>https://www.aliexpress.com/i/32977821301.html</a:t>
            </a:r>
          </a:p>
        </p:txBody>
      </p:sp>
      <p:pic>
        <p:nvPicPr>
          <p:cNvPr id="11" name="Picture 10">
            <a:extLst>
              <a:ext uri="{FF2B5EF4-FFF2-40B4-BE49-F238E27FC236}">
                <a16:creationId xmlns:a16="http://schemas.microsoft.com/office/drawing/2014/main" id="{615CFD81-6A6F-6F45-913B-FBDC8BFFE056}"/>
              </a:ext>
            </a:extLst>
          </p:cNvPr>
          <p:cNvPicPr>
            <a:picLocks noChangeAspect="1"/>
          </p:cNvPicPr>
          <p:nvPr/>
        </p:nvPicPr>
        <p:blipFill>
          <a:blip r:embed="rId5"/>
          <a:stretch>
            <a:fillRect/>
          </a:stretch>
        </p:blipFill>
        <p:spPr>
          <a:xfrm>
            <a:off x="6490677" y="1107128"/>
            <a:ext cx="4329723" cy="3001941"/>
          </a:xfrm>
          <a:prstGeom prst="rect">
            <a:avLst/>
          </a:prstGeom>
        </p:spPr>
      </p:pic>
      <p:sp>
        <p:nvSpPr>
          <p:cNvPr id="13" name="Rectangle 12">
            <a:extLst>
              <a:ext uri="{FF2B5EF4-FFF2-40B4-BE49-F238E27FC236}">
                <a16:creationId xmlns:a16="http://schemas.microsoft.com/office/drawing/2014/main" id="{3CD90F15-4260-8047-93B5-D62C84555937}"/>
              </a:ext>
            </a:extLst>
          </p:cNvPr>
          <p:cNvSpPr/>
          <p:nvPr/>
        </p:nvSpPr>
        <p:spPr>
          <a:xfrm>
            <a:off x="8289155" y="5845637"/>
            <a:ext cx="3290277" cy="769441"/>
          </a:xfrm>
          <a:prstGeom prst="rect">
            <a:avLst/>
          </a:prstGeom>
        </p:spPr>
        <p:txBody>
          <a:bodyPr wrap="square">
            <a:spAutoFit/>
          </a:bodyPr>
          <a:lstStyle/>
          <a:p>
            <a:r>
              <a:rPr lang="en-JP" sz="1100" dirty="0"/>
              <a:t>https://www.istockphoto.com/jp/ストックフォト/飛び出してそれ多くのドル紙幣と白地に横になっているピンクの壊れた貯金の-3-d-レンダリングします-gm1053486744-281461929</a:t>
            </a:r>
          </a:p>
        </p:txBody>
      </p:sp>
    </p:spTree>
    <p:extLst>
      <p:ext uri="{BB962C8B-B14F-4D97-AF65-F5344CB8AC3E}">
        <p14:creationId xmlns:p14="http://schemas.microsoft.com/office/powerpoint/2010/main" val="3761898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795A-781B-274A-9431-154292FC9A3E}"/>
              </a:ext>
            </a:extLst>
          </p:cNvPr>
          <p:cNvSpPr>
            <a:spLocks noGrp="1"/>
          </p:cNvSpPr>
          <p:nvPr>
            <p:ph type="title"/>
          </p:nvPr>
        </p:nvSpPr>
        <p:spPr/>
        <p:txBody>
          <a:bodyPr/>
          <a:lstStyle/>
          <a:p>
            <a:r>
              <a:rPr lang="en-JP" dirty="0"/>
              <a:t>Summary of points</a:t>
            </a:r>
          </a:p>
        </p:txBody>
      </p:sp>
      <p:sp>
        <p:nvSpPr>
          <p:cNvPr id="3" name="Content Placeholder 2">
            <a:extLst>
              <a:ext uri="{FF2B5EF4-FFF2-40B4-BE49-F238E27FC236}">
                <a16:creationId xmlns:a16="http://schemas.microsoft.com/office/drawing/2014/main" id="{685EA9D6-0EA3-7645-B545-50CB0D4AB4EE}"/>
              </a:ext>
            </a:extLst>
          </p:cNvPr>
          <p:cNvSpPr>
            <a:spLocks noGrp="1"/>
          </p:cNvSpPr>
          <p:nvPr>
            <p:ph idx="1"/>
          </p:nvPr>
        </p:nvSpPr>
        <p:spPr/>
        <p:txBody>
          <a:bodyPr>
            <a:normAutofit/>
          </a:bodyPr>
          <a:lstStyle/>
          <a:p>
            <a:r>
              <a:rPr lang="en-JP" sz="2800" dirty="0"/>
              <a:t>Delayed Gratification: Ability to wait and work patiently to accrue wealth/gratification</a:t>
            </a:r>
          </a:p>
          <a:p>
            <a:r>
              <a:rPr lang="en-JP" sz="2800" dirty="0"/>
              <a:t>Delayed Gratificaiton </a:t>
            </a:r>
            <a:r>
              <a:rPr lang="ja-JP" altLang="en-US" sz="2800"/>
              <a:t>↗︎ </a:t>
            </a:r>
            <a:r>
              <a:rPr lang="en-US" altLang="ja-JP" sz="2800" dirty="0"/>
              <a:t>School Performance </a:t>
            </a:r>
            <a:r>
              <a:rPr lang="ja-JP" altLang="en-US" sz="2800"/>
              <a:t>↗︎</a:t>
            </a:r>
            <a:endParaRPr lang="en-US" altLang="ja-JP" sz="2800" dirty="0"/>
          </a:p>
          <a:p>
            <a:r>
              <a:rPr lang="en-US" sz="2800" dirty="0"/>
              <a:t>Wealthy = more likely to delay gratification</a:t>
            </a:r>
            <a:br>
              <a:rPr lang="en-US" sz="2800" dirty="0"/>
            </a:br>
            <a:r>
              <a:rPr lang="en-US" sz="2800" dirty="0"/>
              <a:t>Poor = less likely to delay gratification </a:t>
            </a:r>
          </a:p>
          <a:p>
            <a:r>
              <a:rPr lang="ja-JP" altLang="en-US" sz="2800"/>
              <a:t>→</a:t>
            </a:r>
            <a:r>
              <a:rPr lang="en-US" sz="2800" dirty="0"/>
              <a:t>Inequality</a:t>
            </a:r>
            <a:endParaRPr lang="en-JP" sz="2800" dirty="0"/>
          </a:p>
          <a:p>
            <a:endParaRPr lang="en-JP" sz="2800" dirty="0"/>
          </a:p>
        </p:txBody>
      </p:sp>
    </p:spTree>
    <p:extLst>
      <p:ext uri="{BB962C8B-B14F-4D97-AF65-F5344CB8AC3E}">
        <p14:creationId xmlns:p14="http://schemas.microsoft.com/office/powerpoint/2010/main" val="3238714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B6EB-C202-E740-AF72-661844D2B619}"/>
              </a:ext>
            </a:extLst>
          </p:cNvPr>
          <p:cNvSpPr>
            <a:spLocks noGrp="1"/>
          </p:cNvSpPr>
          <p:nvPr>
            <p:ph type="title"/>
          </p:nvPr>
        </p:nvSpPr>
        <p:spPr/>
        <p:txBody>
          <a:bodyPr/>
          <a:lstStyle/>
          <a:p>
            <a:r>
              <a:rPr lang="en-JP" dirty="0"/>
              <a:t>Conclusion</a:t>
            </a:r>
          </a:p>
        </p:txBody>
      </p:sp>
      <p:sp>
        <p:nvSpPr>
          <p:cNvPr id="3" name="Content Placeholder 2">
            <a:extLst>
              <a:ext uri="{FF2B5EF4-FFF2-40B4-BE49-F238E27FC236}">
                <a16:creationId xmlns:a16="http://schemas.microsoft.com/office/drawing/2014/main" id="{5AF5B32F-CF66-5C47-9E8A-5DDD4D6726F1}"/>
              </a:ext>
            </a:extLst>
          </p:cNvPr>
          <p:cNvSpPr>
            <a:spLocks noGrp="1"/>
          </p:cNvSpPr>
          <p:nvPr>
            <p:ph idx="1"/>
          </p:nvPr>
        </p:nvSpPr>
        <p:spPr/>
        <p:txBody>
          <a:bodyPr>
            <a:normAutofit/>
          </a:bodyPr>
          <a:lstStyle/>
          <a:p>
            <a:r>
              <a:rPr lang="en-JP" sz="3600" dirty="0"/>
              <a:t>Poor students are at a grave disadvantage</a:t>
            </a:r>
          </a:p>
          <a:p>
            <a:r>
              <a:rPr lang="en-JP" sz="3600" dirty="0"/>
              <a:t>”You can do it!” “If you try hard enough” </a:t>
            </a:r>
          </a:p>
          <a:p>
            <a:r>
              <a:rPr lang="en-JP" sz="3600" dirty="0"/>
              <a:t>Structural reform </a:t>
            </a:r>
          </a:p>
        </p:txBody>
      </p:sp>
      <p:pic>
        <p:nvPicPr>
          <p:cNvPr id="4" name="Picture 3">
            <a:extLst>
              <a:ext uri="{FF2B5EF4-FFF2-40B4-BE49-F238E27FC236}">
                <a16:creationId xmlns:a16="http://schemas.microsoft.com/office/drawing/2014/main" id="{01754A40-28FC-D147-8087-D9A848D3A2ED}"/>
              </a:ext>
            </a:extLst>
          </p:cNvPr>
          <p:cNvPicPr>
            <a:picLocks noChangeAspect="1"/>
          </p:cNvPicPr>
          <p:nvPr/>
        </p:nvPicPr>
        <p:blipFill>
          <a:blip r:embed="rId2"/>
          <a:stretch>
            <a:fillRect/>
          </a:stretch>
        </p:blipFill>
        <p:spPr>
          <a:xfrm>
            <a:off x="6941458" y="4076700"/>
            <a:ext cx="3878942" cy="2327365"/>
          </a:xfrm>
          <a:prstGeom prst="rect">
            <a:avLst/>
          </a:prstGeom>
        </p:spPr>
      </p:pic>
      <p:sp>
        <p:nvSpPr>
          <p:cNvPr id="5" name="Rectangle 4">
            <a:extLst>
              <a:ext uri="{FF2B5EF4-FFF2-40B4-BE49-F238E27FC236}">
                <a16:creationId xmlns:a16="http://schemas.microsoft.com/office/drawing/2014/main" id="{7A747D9A-B3A4-E04F-B4AB-7D3B3FF94F31}"/>
              </a:ext>
            </a:extLst>
          </p:cNvPr>
          <p:cNvSpPr/>
          <p:nvPr/>
        </p:nvSpPr>
        <p:spPr>
          <a:xfrm>
            <a:off x="6096000" y="6172200"/>
            <a:ext cx="6096000" cy="646331"/>
          </a:xfrm>
          <a:prstGeom prst="rect">
            <a:avLst/>
          </a:prstGeom>
        </p:spPr>
        <p:txBody>
          <a:bodyPr>
            <a:spAutoFit/>
          </a:bodyPr>
          <a:lstStyle/>
          <a:p>
            <a:r>
              <a:rPr lang="en-JP" dirty="0"/>
              <a:t>http://abctherapeutics.blogspot.com/2005/12/analysis-of-head-start-policy-and-its.html</a:t>
            </a:r>
          </a:p>
        </p:txBody>
      </p:sp>
    </p:spTree>
    <p:extLst>
      <p:ext uri="{BB962C8B-B14F-4D97-AF65-F5344CB8AC3E}">
        <p14:creationId xmlns:p14="http://schemas.microsoft.com/office/powerpoint/2010/main" val="911322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0622-2133-B444-B817-9F4CF9F8C42B}"/>
              </a:ext>
            </a:extLst>
          </p:cNvPr>
          <p:cNvSpPr>
            <a:spLocks noGrp="1"/>
          </p:cNvSpPr>
          <p:nvPr>
            <p:ph type="title"/>
          </p:nvPr>
        </p:nvSpPr>
        <p:spPr>
          <a:xfrm>
            <a:off x="2303929" y="3016624"/>
            <a:ext cx="9601200" cy="1485900"/>
          </a:xfrm>
        </p:spPr>
        <p:txBody>
          <a:bodyPr>
            <a:normAutofit/>
          </a:bodyPr>
          <a:lstStyle/>
          <a:p>
            <a:r>
              <a:rPr lang="en-JP" sz="6000" dirty="0"/>
              <a:t>Thank you for listening!</a:t>
            </a:r>
          </a:p>
        </p:txBody>
      </p:sp>
      <p:sp>
        <p:nvSpPr>
          <p:cNvPr id="3" name="Content Placeholder 2">
            <a:extLst>
              <a:ext uri="{FF2B5EF4-FFF2-40B4-BE49-F238E27FC236}">
                <a16:creationId xmlns:a16="http://schemas.microsoft.com/office/drawing/2014/main" id="{B376C59B-29CD-604E-A729-03B55184FF5D}"/>
              </a:ext>
            </a:extLst>
          </p:cNvPr>
          <p:cNvSpPr>
            <a:spLocks noGrp="1"/>
          </p:cNvSpPr>
          <p:nvPr>
            <p:ph idx="1"/>
          </p:nvPr>
        </p:nvSpPr>
        <p:spPr/>
        <p:txBody>
          <a:bodyPr/>
          <a:lstStyle/>
          <a:p>
            <a:endParaRPr lang="en-JP"/>
          </a:p>
        </p:txBody>
      </p:sp>
    </p:spTree>
    <p:extLst>
      <p:ext uri="{BB962C8B-B14F-4D97-AF65-F5344CB8AC3E}">
        <p14:creationId xmlns:p14="http://schemas.microsoft.com/office/powerpoint/2010/main" val="167856677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56</TotalTime>
  <Words>470</Words>
  <Application>Microsoft Macintosh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Franklin Gothic Book</vt:lpstr>
      <vt:lpstr>Times New Roman</vt:lpstr>
      <vt:lpstr>Crop</vt:lpstr>
      <vt:lpstr>}</vt:lpstr>
      <vt:lpstr>Outline</vt:lpstr>
      <vt:lpstr>Delayed Gratification</vt:lpstr>
      <vt:lpstr>Delayed Gratification and School Performance</vt:lpstr>
      <vt:lpstr>Developing the skill</vt:lpstr>
      <vt:lpstr>Class Differences</vt:lpstr>
      <vt:lpstr>Summary of points</vt:lpstr>
      <vt:lpstr>Conclusion</vt:lpstr>
      <vt:lpstr>Thank you for listening!</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jake626underland</dc:creator>
  <cp:lastModifiedBy>jake626underland</cp:lastModifiedBy>
  <cp:revision>6</cp:revision>
  <dcterms:created xsi:type="dcterms:W3CDTF">2020-01-28T05:53:35Z</dcterms:created>
  <dcterms:modified xsi:type="dcterms:W3CDTF">2020-01-28T06:50:22Z</dcterms:modified>
</cp:coreProperties>
</file>